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Archivo Black" panose="020B0604020202020204" charset="0"/>
      <p:regular r:id="rId11"/>
    </p:embeddedFon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League Spartan" panose="020B0604020202020204" charset="0"/>
      <p:regular r:id="rId14"/>
    </p:embeddedFont>
    <p:embeddedFont>
      <p:font typeface="Poppins" panose="00000500000000000000" pitchFamily="2" charset="0"/>
      <p:regular r:id="rId15"/>
    </p:embeddedFont>
    <p:embeddedFont>
      <p:font typeface="Poppins Bold" panose="00000800000000000000" charset="0"/>
      <p:regular r:id="rId16"/>
    </p:embeddedFont>
    <p:embeddedFont>
      <p:font typeface="Poppins Italics" panose="020B0604020202020204" charset="0"/>
      <p:regular r:id="rId17"/>
    </p:embeddedFont>
    <p:embeddedFont>
      <p:font typeface="Roboto" panose="02000000000000000000" pitchFamily="2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FC933C-080D-4A3C-B2CD-92AF84F3A0B8}" v="13" dt="2025-04-04T12:32:05.28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3" d="100"/>
          <a:sy n="43" d="100"/>
        </p:scale>
        <p:origin x="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tenda Manyepa" userId="d74a8697-f88e-4da1-bd48-44b62005c622" providerId="ADAL" clId="{15FC933C-080D-4A3C-B2CD-92AF84F3A0B8}"/>
    <pc:docChg chg="custSel modSld">
      <pc:chgData name="Tatenda Manyepa" userId="d74a8697-f88e-4da1-bd48-44b62005c622" providerId="ADAL" clId="{15FC933C-080D-4A3C-B2CD-92AF84F3A0B8}" dt="2025-04-04T17:16:27.520" v="98" actId="14100"/>
      <pc:docMkLst>
        <pc:docMk/>
      </pc:docMkLst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56"/>
        </pc:sldMkLst>
        <pc:spChg chg="mod">
          <ac:chgData name="Tatenda Manyepa" userId="d74a8697-f88e-4da1-bd48-44b62005c622" providerId="ADAL" clId="{15FC933C-080D-4A3C-B2CD-92AF84F3A0B8}" dt="2025-04-04T12:02:24.364" v="42" actId="20577"/>
          <ac:spMkLst>
            <pc:docMk/>
            <pc:sldMk cId="0" sldId="256"/>
            <ac:spMk id="11" creationId="{00000000-0000-0000-0000-000000000000}"/>
          </ac:spMkLst>
        </pc:spChg>
        <pc:picChg chg="add del mod ord">
          <ac:chgData name="Tatenda Manyepa" userId="d74a8697-f88e-4da1-bd48-44b62005c622" providerId="ADAL" clId="{15FC933C-080D-4A3C-B2CD-92AF84F3A0B8}" dt="2025-04-04T12:28:47.834" v="85"/>
          <ac:picMkLst>
            <pc:docMk/>
            <pc:sldMk cId="0" sldId="256"/>
            <ac:picMk id="13" creationId="{14D92E9E-CACB-9129-D176-BE31A8D3EF1C}"/>
          </ac:picMkLst>
        </pc:picChg>
        <pc:picChg chg="add del mod">
          <ac:chgData name="Tatenda Manyepa" userId="d74a8697-f88e-4da1-bd48-44b62005c622" providerId="ADAL" clId="{15FC933C-080D-4A3C-B2CD-92AF84F3A0B8}" dt="2025-04-04T12:29:12.654" v="89"/>
          <ac:picMkLst>
            <pc:docMk/>
            <pc:sldMk cId="0" sldId="256"/>
            <ac:picMk id="14" creationId="{34B08839-DD16-CEAA-DD47-06D09D795D3E}"/>
          </ac:picMkLst>
        </pc:pic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6"/>
            <ac:picMk id="15" creationId="{416F1A45-4B61-ACB1-3722-11CA127AEAB8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6"/>
            <ac:picMk id="16" creationId="{9A30B1D6-E496-16EB-B5E9-1FB6913D29AC}"/>
          </ac:picMkLst>
        </pc:pic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56"/>
            <ac:picMk id="38" creationId="{8175EAEA-431F-5863-1D1B-7D10F224FD68}"/>
          </ac:picMkLst>
        </pc:picChg>
      </pc:sldChg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57"/>
        </pc:sldMkLst>
        <pc:picChg chg="add del mod ord">
          <ac:chgData name="Tatenda Manyepa" userId="d74a8697-f88e-4da1-bd48-44b62005c622" providerId="ADAL" clId="{15FC933C-080D-4A3C-B2CD-92AF84F3A0B8}" dt="2025-04-04T12:28:47.834" v="85"/>
          <ac:picMkLst>
            <pc:docMk/>
            <pc:sldMk cId="0" sldId="257"/>
            <ac:picMk id="16" creationId="{74565F4D-A8E2-1605-DBF4-20496EC3DB74}"/>
          </ac:picMkLst>
        </pc:picChg>
        <pc:picChg chg="add del mod">
          <ac:chgData name="Tatenda Manyepa" userId="d74a8697-f88e-4da1-bd48-44b62005c622" providerId="ADAL" clId="{15FC933C-080D-4A3C-B2CD-92AF84F3A0B8}" dt="2025-04-04T12:29:12.654" v="89"/>
          <ac:picMkLst>
            <pc:docMk/>
            <pc:sldMk cId="0" sldId="257"/>
            <ac:picMk id="17" creationId="{742806AA-DA24-F0BA-1927-284C3F483197}"/>
          </ac:picMkLst>
        </pc:pic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7"/>
            <ac:picMk id="18" creationId="{9C71F98D-979E-7520-06F5-A517BC8A64C0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7"/>
            <ac:picMk id="19" creationId="{F544C24A-DD68-1CDF-E65E-E14D017CB82F}"/>
          </ac:picMkLst>
        </pc:pic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57"/>
            <ac:picMk id="35" creationId="{C7152EA8-CC59-B334-AD45-07A6A265E61F}"/>
          </ac:picMkLst>
        </pc:picChg>
      </pc:sldChg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58"/>
        </pc:sldMkLst>
        <pc:picChg chg="add del mod ord">
          <ac:chgData name="Tatenda Manyepa" userId="d74a8697-f88e-4da1-bd48-44b62005c622" providerId="ADAL" clId="{15FC933C-080D-4A3C-B2CD-92AF84F3A0B8}" dt="2025-04-04T12:28:47.834" v="85"/>
          <ac:picMkLst>
            <pc:docMk/>
            <pc:sldMk cId="0" sldId="258"/>
            <ac:picMk id="16" creationId="{1A6E4AE2-5F25-8B02-DD7C-161AFFC459B1}"/>
          </ac:picMkLst>
        </pc:picChg>
        <pc:picChg chg="add del mod">
          <ac:chgData name="Tatenda Manyepa" userId="d74a8697-f88e-4da1-bd48-44b62005c622" providerId="ADAL" clId="{15FC933C-080D-4A3C-B2CD-92AF84F3A0B8}" dt="2025-04-04T12:29:12.654" v="89"/>
          <ac:picMkLst>
            <pc:docMk/>
            <pc:sldMk cId="0" sldId="258"/>
            <ac:picMk id="17" creationId="{72FF9186-0592-CCFF-A62C-3C5585DF9A8D}"/>
          </ac:picMkLst>
        </pc:pic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8"/>
            <ac:picMk id="21" creationId="{26520251-0A16-E5FC-AE24-1E356406B37C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8"/>
            <ac:picMk id="22" creationId="{D6CFBD93-E6F2-204A-8B57-A49B089A10A0}"/>
          </ac:picMkLst>
        </pc:pic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58"/>
            <ac:picMk id="26" creationId="{59EBDEDD-9F36-2272-CD28-30E41FCDC38B}"/>
          </ac:picMkLst>
        </pc:picChg>
      </pc:sldChg>
      <pc:sldChg chg="addSp delSp modSp mod modTransition delAnim modAnim">
        <pc:chgData name="Tatenda Manyepa" userId="d74a8697-f88e-4da1-bd48-44b62005c622" providerId="ADAL" clId="{15FC933C-080D-4A3C-B2CD-92AF84F3A0B8}" dt="2025-04-04T17:16:27.520" v="98" actId="14100"/>
        <pc:sldMkLst>
          <pc:docMk/>
          <pc:sldMk cId="0" sldId="259"/>
        </pc:sldMkLst>
        <pc:spChg chg="mod">
          <ac:chgData name="Tatenda Manyepa" userId="d74a8697-f88e-4da1-bd48-44b62005c622" providerId="ADAL" clId="{15FC933C-080D-4A3C-B2CD-92AF84F3A0B8}" dt="2025-04-04T17:16:27.520" v="98" actId="14100"/>
          <ac:spMkLst>
            <pc:docMk/>
            <pc:sldMk cId="0" sldId="259"/>
            <ac:spMk id="2" creationId="{00000000-0000-0000-0000-000000000000}"/>
          </ac:spMkLst>
        </pc:spChg>
        <pc:spChg chg="add mod">
          <ac:chgData name="Tatenda Manyepa" userId="d74a8697-f88e-4da1-bd48-44b62005c622" providerId="ADAL" clId="{15FC933C-080D-4A3C-B2CD-92AF84F3A0B8}" dt="2025-04-04T17:16:16.503" v="96" actId="20577"/>
          <ac:spMkLst>
            <pc:docMk/>
            <pc:sldMk cId="0" sldId="259"/>
            <ac:spMk id="6" creationId="{671CFE0B-148F-14A7-C3C6-8A7CB90BAE11}"/>
          </ac:spMkLst>
        </pc:sp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59"/>
            <ac:picMk id="4" creationId="{14BEA58D-1727-6895-BF04-E5CD35E0B36C}"/>
          </ac:picMkLst>
        </pc:picChg>
        <pc:picChg chg="add del mod">
          <ac:chgData name="Tatenda Manyepa" userId="d74a8697-f88e-4da1-bd48-44b62005c622" providerId="ADAL" clId="{15FC933C-080D-4A3C-B2CD-92AF84F3A0B8}" dt="2025-04-04T17:16:22.259" v="97" actId="478"/>
          <ac:picMkLst>
            <pc:docMk/>
            <pc:sldMk cId="0" sldId="259"/>
            <ac:picMk id="5" creationId="{FCF891E5-9544-AAB4-0640-551F588DECF2}"/>
          </ac:picMkLst>
        </pc:pic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59"/>
            <ac:picMk id="10" creationId="{F89ABB48-49A8-9969-9BA2-C304867492BA}"/>
          </ac:picMkLst>
        </pc:picChg>
      </pc:sldChg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60"/>
        </pc:sldMkLst>
        <pc:spChg chg="mod">
          <ac:chgData name="Tatenda Manyepa" userId="d74a8697-f88e-4da1-bd48-44b62005c622" providerId="ADAL" clId="{15FC933C-080D-4A3C-B2CD-92AF84F3A0B8}" dt="2025-04-04T12:04:32.259" v="63" actId="20577"/>
          <ac:spMkLst>
            <pc:docMk/>
            <pc:sldMk cId="0" sldId="260"/>
            <ac:spMk id="3" creationId="{00000000-0000-0000-0000-000000000000}"/>
          </ac:spMkLst>
        </pc:sp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0"/>
            <ac:picMk id="4" creationId="{4A4B80E6-45A8-1AA6-4DB4-D93378F91BBF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0"/>
            <ac:picMk id="5" creationId="{6DA6429E-239A-173B-1EE7-04E42EB84010}"/>
          </ac:picMkLst>
        </pc:pic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60"/>
            <ac:picMk id="10" creationId="{2B40507E-8938-B444-BB74-5B47A18AA26A}"/>
          </ac:picMkLst>
        </pc:picChg>
      </pc:sldChg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61"/>
        </pc:sldMkLst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1"/>
            <ac:picMk id="18" creationId="{4A5A85BE-41FB-545E-1AAB-5CB5EE868261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1"/>
            <ac:picMk id="19" creationId="{49461AE8-6713-5D4F-6484-557128E40CAD}"/>
          </ac:picMkLst>
        </pc:pic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61"/>
            <ac:picMk id="25" creationId="{F2495661-591B-C47E-822F-4FC3E5588D7B}"/>
          </ac:picMkLst>
        </pc:picChg>
      </pc:sldChg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62"/>
        </pc:sldMkLst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62"/>
            <ac:picMk id="12" creationId="{C2706ABA-FB01-15E0-5699-08B85831D79A}"/>
          </ac:picMkLst>
        </pc:pic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2"/>
            <ac:picMk id="13" creationId="{EAA4C205-D804-C852-1495-AB329ED31529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2"/>
            <ac:picMk id="14" creationId="{E03CF8B9-4809-1886-ED0E-64FB39CAA610}"/>
          </ac:picMkLst>
        </pc:picChg>
      </pc:sldChg>
      <pc:sldChg chg="addSp delSp modSp mod modTransition modAnim">
        <pc:chgData name="Tatenda Manyepa" userId="d74a8697-f88e-4da1-bd48-44b62005c622" providerId="ADAL" clId="{15FC933C-080D-4A3C-B2CD-92AF84F3A0B8}" dt="2025-04-04T12:32:05.280" v="90"/>
        <pc:sldMkLst>
          <pc:docMk/>
          <pc:sldMk cId="0" sldId="263"/>
        </pc:sldMkLst>
        <pc:spChg chg="mod">
          <ac:chgData name="Tatenda Manyepa" userId="d74a8697-f88e-4da1-bd48-44b62005c622" providerId="ADAL" clId="{15FC933C-080D-4A3C-B2CD-92AF84F3A0B8}" dt="2025-04-04T12:05:18.117" v="75" actId="20577"/>
          <ac:spMkLst>
            <pc:docMk/>
            <pc:sldMk cId="0" sldId="263"/>
            <ac:spMk id="10" creationId="{00000000-0000-0000-0000-000000000000}"/>
          </ac:spMkLst>
        </pc:spChg>
        <pc:picChg chg="add del mod">
          <ac:chgData name="Tatenda Manyepa" userId="d74a8697-f88e-4da1-bd48-44b62005c622" providerId="ADAL" clId="{15FC933C-080D-4A3C-B2CD-92AF84F3A0B8}" dt="2025-04-04T12:28:01.621" v="84"/>
          <ac:picMkLst>
            <pc:docMk/>
            <pc:sldMk cId="0" sldId="263"/>
            <ac:picMk id="24" creationId="{7E0FC6A1-77E2-CD4F-8AE2-78BF59E88280}"/>
          </ac:picMkLst>
        </pc:picChg>
        <pc:picChg chg="add del mod or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3"/>
            <ac:picMk id="25" creationId="{283159D3-F74F-1695-ADE3-680C2A5DCA65}"/>
          </ac:picMkLst>
        </pc:picChg>
        <pc:picChg chg="add mod">
          <ac:chgData name="Tatenda Manyepa" userId="d74a8697-f88e-4da1-bd48-44b62005c622" providerId="ADAL" clId="{15FC933C-080D-4A3C-B2CD-92AF84F3A0B8}" dt="2025-04-04T12:32:05.280" v="90"/>
          <ac:picMkLst>
            <pc:docMk/>
            <pc:sldMk cId="0" sldId="263"/>
            <ac:picMk id="26" creationId="{CA0F2F81-F19F-BD59-8B7F-7B47B1F755A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EC2D89-9FA5-4E05-B561-54D7D30E55F0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C301A-D8DE-459E-AC60-4B292BDA68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2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CC301A-D8DE-459E-AC60-4B292BDA684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432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svg"/><Relationship Id="rId11" Type="http://schemas.openxmlformats.org/officeDocument/2006/relationships/image" Target="../media/image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17675" y="0"/>
            <a:ext cx="805519" cy="2673350"/>
            <a:chOff x="0" y="0"/>
            <a:chExt cx="212153" cy="7040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17675" y="7613650"/>
            <a:ext cx="805519" cy="2673350"/>
            <a:chOff x="0" y="0"/>
            <a:chExt cx="212153" cy="70409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2153" cy="704092"/>
            </a:xfrm>
            <a:custGeom>
              <a:avLst/>
              <a:gdLst/>
              <a:ahLst/>
              <a:cxnLst/>
              <a:rect l="l" t="t" r="r" b="b"/>
              <a:pathLst>
                <a:path w="212153" h="704092">
                  <a:moveTo>
                    <a:pt x="0" y="0"/>
                  </a:moveTo>
                  <a:lnTo>
                    <a:pt x="212153" y="0"/>
                  </a:lnTo>
                  <a:lnTo>
                    <a:pt x="212153" y="704092"/>
                  </a:lnTo>
                  <a:lnTo>
                    <a:pt x="0" y="704092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2153" cy="7517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300200" y="3190875"/>
            <a:ext cx="2546350" cy="7410450"/>
            <a:chOff x="0" y="0"/>
            <a:chExt cx="670644" cy="195172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70644" cy="1951724"/>
            </a:xfrm>
            <a:custGeom>
              <a:avLst/>
              <a:gdLst/>
              <a:ahLst/>
              <a:cxnLst/>
              <a:rect l="l" t="t" r="r" b="b"/>
              <a:pathLst>
                <a:path w="670644" h="195172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670644" cy="199934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2666913" y="3086100"/>
            <a:ext cx="10661013" cy="4287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825"/>
              </a:lnSpc>
            </a:pPr>
            <a:r>
              <a:rPr lang="en-US" sz="558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MIGRATING A LEGACY ON-PREMISE APPLICATION TO AWS</a:t>
            </a:r>
          </a:p>
          <a:p>
            <a:pPr algn="l">
              <a:lnSpc>
                <a:spcPts val="4465"/>
              </a:lnSpc>
              <a:spcBef>
                <a:spcPct val="0"/>
              </a:spcBef>
            </a:pPr>
            <a:r>
              <a:rPr lang="en-US" sz="3189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MODERNISING LEGACY E-COMMERCE STORAGE AUTOMATION ARCHITECTURES WITH AWS</a:t>
            </a:r>
          </a:p>
          <a:p>
            <a:pPr algn="l">
              <a:lnSpc>
                <a:spcPts val="105"/>
              </a:lnSpc>
              <a:spcBef>
                <a:spcPct val="0"/>
              </a:spcBef>
            </a:pPr>
            <a:endParaRPr lang="en-US" sz="3189" dirty="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666913" y="8262973"/>
            <a:ext cx="7408328" cy="2734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98"/>
              </a:lnSpc>
            </a:pPr>
            <a:endParaRPr/>
          </a:p>
          <a:p>
            <a:pPr algn="l">
              <a:lnSpc>
                <a:spcPts val="3098"/>
              </a:lnSpc>
            </a:pPr>
            <a:r>
              <a:rPr lang="en-US" sz="2213" i="1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By Tatenda Manyepa</a:t>
            </a:r>
          </a:p>
          <a:p>
            <a:pPr algn="l">
              <a:lnSpc>
                <a:spcPts val="3098"/>
              </a:lnSpc>
            </a:pPr>
            <a:r>
              <a:rPr lang="en-US" sz="2213" i="1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Personal AWS Solutions Architect Solution Proposal</a:t>
            </a:r>
          </a:p>
          <a:p>
            <a:pPr algn="l">
              <a:lnSpc>
                <a:spcPts val="3098"/>
              </a:lnSpc>
            </a:pPr>
            <a:r>
              <a:rPr lang="en-US" sz="2213" i="1">
                <a:solidFill>
                  <a:srgbClr val="2A0947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March 2025</a:t>
            </a: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2213" i="1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2213" i="1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  <a:p>
            <a:pPr algn="l">
              <a:lnSpc>
                <a:spcPts val="3098"/>
              </a:lnSpc>
              <a:spcBef>
                <a:spcPct val="0"/>
              </a:spcBef>
            </a:pPr>
            <a:endParaRPr lang="en-US" sz="2213" i="1">
              <a:solidFill>
                <a:srgbClr val="2A0947"/>
              </a:solidFill>
              <a:latin typeface="Poppins Italics"/>
              <a:ea typeface="Poppins Italics"/>
              <a:cs typeface="Poppins Italics"/>
              <a:sym typeface="Poppins Italics"/>
            </a:endParaRPr>
          </a:p>
        </p:txBody>
      </p:sp>
      <p:pic>
        <p:nvPicPr>
          <p:cNvPr id="16" name="Audio 15">
            <a:hlinkClick r:id="" action="ppaction://media"/>
            <a:extLst>
              <a:ext uri="{FF2B5EF4-FFF2-40B4-BE49-F238E27FC236}">
                <a16:creationId xmlns:a16="http://schemas.microsoft.com/office/drawing/2014/main" id="{9A30B1D6-E496-16EB-B5E9-1FB6913D29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485"/>
    </mc:Choice>
    <mc:Fallback xmlns="">
      <p:transition spd="slow" advTm="1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55779" y="1028700"/>
            <a:ext cx="6290771" cy="8453837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33434" r="-3343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004AAD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49900" y="-2353537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326526"/>
            <a:ext cx="7427978" cy="239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 STATEMENT &amp; OBJECTIVE</a:t>
            </a:r>
          </a:p>
          <a:p>
            <a:pPr algn="l">
              <a:lnSpc>
                <a:spcPts val="8137"/>
              </a:lnSpc>
              <a:spcBef>
                <a:spcPct val="0"/>
              </a:spcBef>
            </a:pPr>
            <a:endParaRPr lang="en-US" sz="40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888645"/>
            <a:ext cx="8877160" cy="6087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9"/>
              </a:lnSpc>
            </a:pPr>
            <a:r>
              <a:rPr lang="en-US" sz="2849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Legacy System Challenges:</a:t>
            </a:r>
          </a:p>
          <a:p>
            <a:pPr algn="l">
              <a:lnSpc>
                <a:spcPts val="3989"/>
              </a:lnSpc>
            </a:pPr>
            <a:endParaRPr lang="en-US" sz="2849" b="1">
              <a:solidFill>
                <a:srgbClr val="2A094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15195" lvl="1" indent="-307597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Manual patching and maintenance leading to operational delays</a:t>
            </a:r>
          </a:p>
          <a:p>
            <a:pPr marL="615195" lvl="1" indent="-307597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Limited scalability during peak operations</a:t>
            </a:r>
          </a:p>
          <a:p>
            <a:pPr marL="615195" lvl="1" indent="-307597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High infrastructure costs due to on-premise servers</a:t>
            </a:r>
          </a:p>
          <a:p>
            <a:pPr marL="615195" lvl="1" indent="-307597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Lack of real-time monitoring and security automation</a:t>
            </a:r>
          </a:p>
          <a:p>
            <a:pPr marL="615195" lvl="1" indent="-307597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Performance bottlenecks due to communication latency between servers</a:t>
            </a:r>
          </a:p>
          <a:p>
            <a:pPr algn="l">
              <a:lnSpc>
                <a:spcPts val="3989"/>
              </a:lnSpc>
              <a:spcBef>
                <a:spcPct val="0"/>
              </a:spcBef>
            </a:pPr>
            <a:endParaRPr lang="en-US" sz="2849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F544C24A-DD68-1CDF-E65E-E14D017CB82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65"/>
    </mc:Choice>
    <mc:Fallback xmlns="">
      <p:transition spd="slow" advTm="106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555779" y="1028700"/>
            <a:ext cx="6290771" cy="8453837"/>
            <a:chOff x="0" y="0"/>
            <a:chExt cx="3663950" cy="492379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859020"/>
            </a:xfrm>
            <a:custGeom>
              <a:avLst/>
              <a:gdLst/>
              <a:ahLst/>
              <a:cxnLst/>
              <a:rect l="l" t="t" r="r" b="b"/>
              <a:pathLst>
                <a:path w="3600450" h="4859020">
                  <a:moveTo>
                    <a:pt x="3600450" y="4499610"/>
                  </a:moveTo>
                  <a:cubicBezTo>
                    <a:pt x="3600450" y="4699000"/>
                    <a:pt x="3439160" y="4859020"/>
                    <a:pt x="3241040" y="4859020"/>
                  </a:cubicBezTo>
                  <a:lnTo>
                    <a:pt x="359410" y="4859020"/>
                  </a:lnTo>
                  <a:cubicBezTo>
                    <a:pt x="160020" y="4859020"/>
                    <a:pt x="0" y="4697730"/>
                    <a:pt x="0" y="449961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4499610"/>
                  </a:lnTo>
                  <a:close/>
                </a:path>
              </a:pathLst>
            </a:custGeom>
            <a:blipFill>
              <a:blip r:embed="rId4"/>
              <a:stretch>
                <a:fillRect l="-33434" r="-33434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923790"/>
            </a:xfrm>
            <a:custGeom>
              <a:avLst/>
              <a:gdLst/>
              <a:ahLst/>
              <a:cxnLst/>
              <a:rect l="l" t="t" r="r" b="b"/>
              <a:pathLst>
                <a:path w="3663950" h="4923790">
                  <a:moveTo>
                    <a:pt x="3271520" y="4923790"/>
                  </a:moveTo>
                  <a:lnTo>
                    <a:pt x="391160" y="4923790"/>
                  </a:lnTo>
                  <a:cubicBezTo>
                    <a:pt x="175260" y="4923790"/>
                    <a:pt x="0" y="4748530"/>
                    <a:pt x="0" y="4532630"/>
                  </a:cubicBezTo>
                  <a:lnTo>
                    <a:pt x="0" y="39243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4531360"/>
                  </a:lnTo>
                  <a:cubicBezTo>
                    <a:pt x="3663950" y="4747260"/>
                    <a:pt x="3487420" y="4923790"/>
                    <a:pt x="3271520" y="492379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4531360"/>
                  </a:lnTo>
                  <a:cubicBezTo>
                    <a:pt x="63500" y="4712970"/>
                    <a:pt x="210820" y="4859020"/>
                    <a:pt x="391160" y="4859020"/>
                  </a:cubicBezTo>
                  <a:lnTo>
                    <a:pt x="3271520" y="4859020"/>
                  </a:lnTo>
                  <a:cubicBezTo>
                    <a:pt x="3453130" y="4859020"/>
                    <a:pt x="3599180" y="4711700"/>
                    <a:pt x="3599180" y="453136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7259300" y="-2057400"/>
            <a:ext cx="3086100" cy="30861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2C3281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028700" y="9791700"/>
            <a:ext cx="6959600" cy="990600"/>
            <a:chOff x="0" y="0"/>
            <a:chExt cx="1832981" cy="26089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32981" cy="260899"/>
            </a:xfrm>
            <a:custGeom>
              <a:avLst/>
              <a:gdLst/>
              <a:ahLst/>
              <a:cxnLst/>
              <a:rect l="l" t="t" r="r" b="b"/>
              <a:pathLst>
                <a:path w="1832981" h="260899">
                  <a:moveTo>
                    <a:pt x="0" y="0"/>
                  </a:moveTo>
                  <a:lnTo>
                    <a:pt x="1832981" y="0"/>
                  </a:lnTo>
                  <a:lnTo>
                    <a:pt x="1832981" y="260899"/>
                  </a:lnTo>
                  <a:lnTo>
                    <a:pt x="0" y="260899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832981" cy="3085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5549900" y="-2353537"/>
            <a:ext cx="3086100" cy="30861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8700" y="1326526"/>
            <a:ext cx="7427978" cy="2399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600"/>
              </a:lnSpc>
            </a:pPr>
            <a:r>
              <a:rPr lang="en-US" sz="400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PROBLEM STATEMENT &amp; OBJECTIVE</a:t>
            </a:r>
          </a:p>
          <a:p>
            <a:pPr algn="l">
              <a:lnSpc>
                <a:spcPts val="8137"/>
              </a:lnSpc>
              <a:spcBef>
                <a:spcPct val="0"/>
              </a:spcBef>
            </a:pPr>
            <a:endParaRPr lang="en-US" sz="4000">
              <a:solidFill>
                <a:srgbClr val="000000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028700" y="2947707"/>
            <a:ext cx="8877160" cy="6576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89"/>
              </a:lnSpc>
            </a:pPr>
            <a:r>
              <a:rPr lang="en-US" sz="2849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Proposed Cloud Objectives:</a:t>
            </a:r>
          </a:p>
          <a:p>
            <a:pPr algn="l">
              <a:lnSpc>
                <a:spcPts val="3989"/>
              </a:lnSpc>
            </a:pPr>
            <a:endParaRPr lang="en-US" sz="2849" b="1">
              <a:solidFill>
                <a:srgbClr val="2A0947"/>
              </a:solidFill>
              <a:latin typeface="Poppins Bold"/>
              <a:ea typeface="Poppins Bold"/>
              <a:cs typeface="Poppins Bold"/>
              <a:sym typeface="Poppins Bold"/>
            </a:endParaRPr>
          </a:p>
          <a:p>
            <a:pPr marL="615195" lvl="1" indent="-307598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Migrate core infrastructure to AWS for improved elasticity and availability</a:t>
            </a:r>
          </a:p>
          <a:p>
            <a:pPr marL="615195" lvl="1" indent="-307598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Automate patching, backups, and system monitoring using native AWS tools</a:t>
            </a:r>
          </a:p>
          <a:p>
            <a:pPr marL="615195" lvl="1" indent="-307598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Enhance data performance with Amazon RDS and ElastiCache</a:t>
            </a:r>
          </a:p>
          <a:p>
            <a:pPr marL="615195" lvl="1" indent="-307598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Implement strong IAM policies, encryption, and security monitoring</a:t>
            </a:r>
          </a:p>
          <a:p>
            <a:pPr marL="615195" lvl="1" indent="-307598" algn="l">
              <a:lnSpc>
                <a:spcPts val="3989"/>
              </a:lnSpc>
              <a:buFont typeface="Arial"/>
              <a:buChar char="•"/>
            </a:pPr>
            <a:r>
              <a:rPr lang="en-US" sz="2849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Enable seamless scaling and cost optimisation with auto-scaling groups</a:t>
            </a:r>
          </a:p>
          <a:p>
            <a:pPr algn="l">
              <a:lnSpc>
                <a:spcPts val="3989"/>
              </a:lnSpc>
              <a:spcBef>
                <a:spcPct val="0"/>
              </a:spcBef>
            </a:pPr>
            <a:endParaRPr lang="en-US" sz="2849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2" name="Audio 21">
            <a:hlinkClick r:id="" action="ppaction://media"/>
            <a:extLst>
              <a:ext uri="{FF2B5EF4-FFF2-40B4-BE49-F238E27FC236}">
                <a16:creationId xmlns:a16="http://schemas.microsoft.com/office/drawing/2014/main" id="{D6CFBD93-E6F2-204A-8B57-A49B089A10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78"/>
    </mc:Choice>
    <mc:Fallback xmlns="">
      <p:transition spd="slow" advTm="1507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33895" y="2263806"/>
            <a:ext cx="17374737" cy="6537293"/>
          </a:xfrm>
          <a:custGeom>
            <a:avLst/>
            <a:gdLst/>
            <a:ahLst/>
            <a:cxnLst/>
            <a:rect l="l" t="t" r="r" b="b"/>
            <a:pathLst>
              <a:path w="17374737" h="7812391">
                <a:moveTo>
                  <a:pt x="0" y="0"/>
                </a:moveTo>
                <a:lnTo>
                  <a:pt x="17374737" y="0"/>
                </a:lnTo>
                <a:lnTo>
                  <a:pt x="17374737" y="7812391"/>
                </a:lnTo>
                <a:lnTo>
                  <a:pt x="0" y="78123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247" r="-2247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020148" y="1122096"/>
            <a:ext cx="13454959" cy="77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9"/>
              </a:lnSpc>
              <a:spcBef>
                <a:spcPct val="0"/>
              </a:spcBef>
            </a:pPr>
            <a:r>
              <a:rPr lang="en-US" sz="452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CURRENT SYSTEM ARCHITECTURE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1CFE0B-148F-14A7-C3C6-8A7CB90BAE11}"/>
              </a:ext>
            </a:extLst>
          </p:cNvPr>
          <p:cNvSpPr txBox="1"/>
          <p:nvPr/>
        </p:nvSpPr>
        <p:spPr>
          <a:xfrm>
            <a:off x="1066800" y="9089633"/>
            <a:ext cx="13868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This architecture was created for educational and design demonstration purposes, based on general industry patterns.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53"/>
    </mc:Choice>
    <mc:Fallback xmlns="">
      <p:transition spd="slow" advTm="149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22353" y="1028700"/>
            <a:ext cx="16436947" cy="9258300"/>
          </a:xfrm>
          <a:custGeom>
            <a:avLst/>
            <a:gdLst/>
            <a:ahLst/>
            <a:cxnLst/>
            <a:rect l="l" t="t" r="r" b="b"/>
            <a:pathLst>
              <a:path w="16436947" h="9258300">
                <a:moveTo>
                  <a:pt x="0" y="0"/>
                </a:moveTo>
                <a:lnTo>
                  <a:pt x="16436947" y="0"/>
                </a:lnTo>
                <a:lnTo>
                  <a:pt x="16436947" y="9258300"/>
                </a:lnTo>
                <a:lnTo>
                  <a:pt x="0" y="92583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7893" b="-63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TextBox 3"/>
          <p:cNvSpPr txBox="1"/>
          <p:nvPr/>
        </p:nvSpPr>
        <p:spPr>
          <a:xfrm>
            <a:off x="3351278" y="251127"/>
            <a:ext cx="13454959" cy="777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339"/>
              </a:lnSpc>
              <a:spcBef>
                <a:spcPct val="0"/>
              </a:spcBef>
            </a:pPr>
            <a:r>
              <a:rPr lang="en-US" sz="4528" dirty="0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PROPOSED SYSTEM ARCHITECTURE</a:t>
            </a:r>
          </a:p>
        </p:txBody>
      </p:sp>
      <p:pic>
        <p:nvPicPr>
          <p:cNvPr id="5" name="Audio 4">
            <a:hlinkClick r:id="" action="ppaction://media"/>
            <a:extLst>
              <a:ext uri="{FF2B5EF4-FFF2-40B4-BE49-F238E27FC236}">
                <a16:creationId xmlns:a16="http://schemas.microsoft.com/office/drawing/2014/main" id="{6DA6429E-239A-173B-1EE7-04E42EB840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44"/>
    </mc:Choice>
    <mc:Fallback xmlns="">
      <p:transition spd="slow" advTm="483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966" y="9899650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4721676" y="9006676"/>
            <a:ext cx="4747424" cy="4747424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147066"/>
            <a:ext cx="10452293" cy="980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7"/>
              </a:lnSpc>
              <a:spcBef>
                <a:spcPct val="0"/>
              </a:spcBef>
            </a:pPr>
            <a:r>
              <a:rPr lang="en-US" sz="58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AWS SERVICES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-135094" y="1070524"/>
            <a:ext cx="17890645" cy="10121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  <a:spcBef>
                <a:spcPct val="0"/>
              </a:spcBef>
            </a:pPr>
            <a:r>
              <a:rPr lang="en-US" sz="28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"Each service was selected to meet high availability, security, and operational efficiency requirements."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205752" y="2279651"/>
            <a:ext cx="4699754" cy="905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Infrastructure and Compute:</a:t>
            </a: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28700" y="2703831"/>
            <a:ext cx="16726851" cy="18199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Terraform – Provisions infrastructure as code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Amazon EC2 – Hosts both application and automation control servers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Amazon RDS – Relational database for backend storage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ElastiCache – Improves database performance with caching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205752" y="4695190"/>
            <a:ext cx="4364593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Migration and Intergration: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693546" y="5258435"/>
            <a:ext cx="13397159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AWS DMS – Migrates legacy database to AWS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VPC Connectivity (implied) – Integrates with customer’s host system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205752" y="6328093"/>
            <a:ext cx="447722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Monitoring and Automation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364402" y="6828473"/>
            <a:ext cx="12493672" cy="2277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CloudWatch – Monitors system logs and metrics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AWS Systems Manager – Patches and checks instance health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AWS Config – Tracks configuration changes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GuardDuty &amp; Security Hub – Detects threats and audits compliance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2317016" y="8852853"/>
            <a:ext cx="3653076" cy="448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Back-Up and Recovery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919236" y="9345131"/>
            <a:ext cx="12945779" cy="1362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AWS Backup – Automates snapshots of EC2 and RDS</a:t>
            </a:r>
          </a:p>
          <a:p>
            <a:pPr algn="ctr">
              <a:lnSpc>
                <a:spcPts val="3640"/>
              </a:lnSpc>
            </a:pPr>
            <a:r>
              <a:rPr lang="en-US" sz="260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Amazon S3 Glacier – Archives backups for long-term storage</a:t>
            </a:r>
          </a:p>
          <a:p>
            <a:pPr algn="ctr">
              <a:lnSpc>
                <a:spcPts val="3640"/>
              </a:lnSpc>
            </a:pPr>
            <a:endParaRPr lang="en-US" sz="2600">
              <a:solidFill>
                <a:srgbClr val="000000"/>
              </a:solidFill>
              <a:latin typeface="Canva Sans"/>
              <a:ea typeface="Canva Sans"/>
              <a:cs typeface="Canva Sans"/>
              <a:sym typeface="Canva Sans"/>
            </a:endParaRPr>
          </a:p>
        </p:txBody>
      </p:sp>
      <p:pic>
        <p:nvPicPr>
          <p:cNvPr id="19" name="Audio 18">
            <a:hlinkClick r:id="" action="ppaction://media"/>
            <a:extLst>
              <a:ext uri="{FF2B5EF4-FFF2-40B4-BE49-F238E27FC236}">
                <a16:creationId xmlns:a16="http://schemas.microsoft.com/office/drawing/2014/main" id="{49461AE8-6713-5D4F-6484-557128E40CA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11"/>
    </mc:Choice>
    <mc:Fallback xmlns="">
      <p:transition spd="slow" advTm="3111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8870950"/>
            <a:ext cx="3086100" cy="387350"/>
            <a:chOff x="0" y="0"/>
            <a:chExt cx="812800" cy="1020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102018"/>
            </a:xfrm>
            <a:custGeom>
              <a:avLst/>
              <a:gdLst/>
              <a:ahLst/>
              <a:cxnLst/>
              <a:rect l="l" t="t" r="r" b="b"/>
              <a:pathLst>
                <a:path w="812800" h="102018">
                  <a:moveTo>
                    <a:pt x="0" y="0"/>
                  </a:moveTo>
                  <a:lnTo>
                    <a:pt x="812800" y="0"/>
                  </a:lnTo>
                  <a:lnTo>
                    <a:pt x="812800" y="102018"/>
                  </a:lnTo>
                  <a:lnTo>
                    <a:pt x="0" y="102018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812800" cy="14964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858500" y="5143500"/>
            <a:ext cx="8610600" cy="861060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00" y="539216"/>
            <a:ext cx="15286782" cy="980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7"/>
              </a:lnSpc>
              <a:spcBef>
                <a:spcPct val="0"/>
              </a:spcBef>
            </a:pPr>
            <a:r>
              <a:rPr lang="en-US" sz="5812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BUSINESS VALUE AND OUTCOMES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3361746"/>
            <a:ext cx="10072595" cy="5061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8"/>
              </a:lnSpc>
            </a:pPr>
            <a:r>
              <a:rPr lang="en-US" sz="2855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Scalability: </a:t>
            </a: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Supports e-commerce business  growth and seasonal demand.</a:t>
            </a:r>
          </a:p>
          <a:p>
            <a:pPr algn="l">
              <a:lnSpc>
                <a:spcPts val="3998"/>
              </a:lnSpc>
            </a:pPr>
            <a:endParaRPr lang="en-US" sz="28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98"/>
              </a:lnSpc>
            </a:pPr>
            <a:r>
              <a:rPr lang="en-US" sz="2855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Automation</a:t>
            </a: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: Reduces manual processes and errors.</a:t>
            </a:r>
          </a:p>
          <a:p>
            <a:pPr algn="l">
              <a:lnSpc>
                <a:spcPts val="3998"/>
              </a:lnSpc>
            </a:pPr>
            <a:endParaRPr lang="en-US" sz="28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98"/>
              </a:lnSpc>
            </a:pPr>
            <a:r>
              <a:rPr lang="en-US" sz="2855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Security:</a:t>
            </a: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Improves compliance and access control.</a:t>
            </a:r>
          </a:p>
          <a:p>
            <a:pPr algn="l">
              <a:lnSpc>
                <a:spcPts val="3998"/>
              </a:lnSpc>
            </a:pPr>
            <a:endParaRPr lang="en-US" sz="28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l">
              <a:lnSpc>
                <a:spcPts val="3998"/>
              </a:lnSpc>
            </a:pPr>
            <a:r>
              <a:rPr lang="en-US" sz="2855" b="1">
                <a:solidFill>
                  <a:srgbClr val="2A0947"/>
                </a:solidFill>
                <a:latin typeface="Poppins Bold"/>
                <a:ea typeface="Poppins Bold"/>
                <a:cs typeface="Poppins Bold"/>
                <a:sym typeface="Poppins Bold"/>
              </a:rPr>
              <a:t>Cost Saving:</a:t>
            </a:r>
            <a:r>
              <a:rPr lang="en-US" sz="2855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 Cuts infrastructure and operational expenses.</a:t>
            </a:r>
          </a:p>
          <a:p>
            <a:pPr algn="l">
              <a:lnSpc>
                <a:spcPts val="3998"/>
              </a:lnSpc>
              <a:spcBef>
                <a:spcPct val="0"/>
              </a:spcBef>
            </a:pPr>
            <a:endParaRPr lang="en-US" sz="2855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2395148" y="1900863"/>
            <a:ext cx="9608043" cy="15466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62"/>
              </a:lnSpc>
            </a:pPr>
            <a:r>
              <a:rPr lang="en-US" sz="2973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“From rigid legacy to scalable, cloud-native operations.”</a:t>
            </a:r>
          </a:p>
          <a:p>
            <a:pPr algn="ctr">
              <a:lnSpc>
                <a:spcPts val="4162"/>
              </a:lnSpc>
              <a:spcBef>
                <a:spcPct val="0"/>
              </a:spcBef>
            </a:pPr>
            <a:endParaRPr lang="en-US" sz="2973">
              <a:solidFill>
                <a:srgbClr val="000000"/>
              </a:solidFill>
              <a:latin typeface="Archivo Black"/>
              <a:ea typeface="Archivo Black"/>
              <a:cs typeface="Archivo Black"/>
              <a:sym typeface="Archivo Black"/>
            </a:endParaRPr>
          </a:p>
        </p:txBody>
      </p:sp>
      <p:pic>
        <p:nvPicPr>
          <p:cNvPr id="14" name="Audio 13">
            <a:hlinkClick r:id="" action="ppaction://media"/>
            <a:extLst>
              <a:ext uri="{FF2B5EF4-FFF2-40B4-BE49-F238E27FC236}">
                <a16:creationId xmlns:a16="http://schemas.microsoft.com/office/drawing/2014/main" id="{E03CF8B9-4809-1886-ED0E-64FB39CAA6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6"/>
    </mc:Choice>
    <mc:Fallback xmlns="">
      <p:transition spd="slow" advTm="162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077684" y="2745513"/>
            <a:ext cx="5454396" cy="150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12353"/>
              </a:lnSpc>
              <a:spcBef>
                <a:spcPct val="0"/>
              </a:spcBef>
            </a:pPr>
            <a:r>
              <a:rPr lang="en-US" sz="8824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783686" y="2745513"/>
            <a:ext cx="4688690" cy="1509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353"/>
              </a:lnSpc>
              <a:spcBef>
                <a:spcPct val="0"/>
              </a:spcBef>
            </a:pPr>
            <a:r>
              <a:rPr lang="en-US" sz="8824">
                <a:solidFill>
                  <a:srgbClr val="004AAD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YOU</a:t>
            </a:r>
          </a:p>
        </p:txBody>
      </p:sp>
      <p:sp>
        <p:nvSpPr>
          <p:cNvPr id="4" name="AutoShape 4"/>
          <p:cNvSpPr/>
          <p:nvPr/>
        </p:nvSpPr>
        <p:spPr>
          <a:xfrm>
            <a:off x="5132705" y="4235516"/>
            <a:ext cx="7508240" cy="0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5" name="Freeform 5"/>
          <p:cNvSpPr/>
          <p:nvPr/>
        </p:nvSpPr>
        <p:spPr>
          <a:xfrm>
            <a:off x="3238751" y="8466993"/>
            <a:ext cx="791307" cy="791307"/>
          </a:xfrm>
          <a:custGeom>
            <a:avLst/>
            <a:gdLst/>
            <a:ahLst/>
            <a:cxnLst/>
            <a:rect l="l" t="t" r="r" b="b"/>
            <a:pathLst>
              <a:path w="791307" h="791307">
                <a:moveTo>
                  <a:pt x="0" y="0"/>
                </a:moveTo>
                <a:lnTo>
                  <a:pt x="791308" y="0"/>
                </a:lnTo>
                <a:lnTo>
                  <a:pt x="791308" y="791307"/>
                </a:lnTo>
                <a:lnTo>
                  <a:pt x="0" y="79130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/>
          <p:nvPr/>
        </p:nvSpPr>
        <p:spPr>
          <a:xfrm>
            <a:off x="9386772" y="8300001"/>
            <a:ext cx="793828" cy="793828"/>
          </a:xfrm>
          <a:custGeom>
            <a:avLst/>
            <a:gdLst/>
            <a:ahLst/>
            <a:cxnLst/>
            <a:rect l="l" t="t" r="r" b="b"/>
            <a:pathLst>
              <a:path w="793828" h="793828">
                <a:moveTo>
                  <a:pt x="0" y="0"/>
                </a:moveTo>
                <a:lnTo>
                  <a:pt x="793828" y="0"/>
                </a:lnTo>
                <a:lnTo>
                  <a:pt x="793828" y="793829"/>
                </a:lnTo>
                <a:lnTo>
                  <a:pt x="0" y="7938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7" name="Group 7"/>
          <p:cNvGrpSpPr/>
          <p:nvPr/>
        </p:nvGrpSpPr>
        <p:grpSpPr>
          <a:xfrm>
            <a:off x="-495300" y="0"/>
            <a:ext cx="1028700" cy="4235516"/>
            <a:chOff x="0" y="0"/>
            <a:chExt cx="270933" cy="111552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669956" y="4393603"/>
            <a:ext cx="11073714" cy="283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1"/>
              </a:lnSpc>
            </a:pPr>
            <a:r>
              <a:rPr lang="en-US" sz="2672" dirty="0">
                <a:solidFill>
                  <a:srgbClr val="2A0947"/>
                </a:solidFill>
                <a:latin typeface="Poppins"/>
                <a:ea typeface="Poppins"/>
                <a:cs typeface="Poppins"/>
                <a:sym typeface="Poppins"/>
              </a:rPr>
              <a:t>“Migrating the e-commerce storage management system to AWS will enhance scalability, cut operational overheads, and improve security. This solution transforms a manual setup into a cloud-based, automated infrastructure, empowering future business growth through cost-effective and resilient operations”.</a:t>
            </a:r>
          </a:p>
          <a:p>
            <a:pPr algn="ctr">
              <a:lnSpc>
                <a:spcPts val="3741"/>
              </a:lnSpc>
              <a:spcBef>
                <a:spcPct val="0"/>
              </a:spcBef>
            </a:pPr>
            <a:endParaRPr lang="en-US" sz="2672" dirty="0">
              <a:solidFill>
                <a:srgbClr val="2A0947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10417456" y="8359764"/>
            <a:ext cx="5842436" cy="5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33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https://cloudportfolio.co.uk/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397865" y="8546551"/>
            <a:ext cx="3645005" cy="5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833"/>
              </a:lnSpc>
              <a:spcBef>
                <a:spcPct val="0"/>
              </a:spcBef>
            </a:pPr>
            <a:r>
              <a:rPr lang="en-US" sz="3452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+447932793775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-495300" y="4664983"/>
            <a:ext cx="1028700" cy="1048907"/>
            <a:chOff x="0" y="0"/>
            <a:chExt cx="270933" cy="27625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 rot="-10800000">
            <a:off x="17754349" y="6051484"/>
            <a:ext cx="1028700" cy="4235516"/>
            <a:chOff x="0" y="0"/>
            <a:chExt cx="270933" cy="111552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" cy="1115527"/>
            </a:xfrm>
            <a:custGeom>
              <a:avLst/>
              <a:gdLst/>
              <a:ahLst/>
              <a:cxnLst/>
              <a:rect l="l" t="t" r="r" b="b"/>
              <a:pathLst>
                <a:path w="270933" h="1115527">
                  <a:moveTo>
                    <a:pt x="0" y="0"/>
                  </a:moveTo>
                  <a:lnTo>
                    <a:pt x="270933" y="0"/>
                  </a:lnTo>
                  <a:lnTo>
                    <a:pt x="270933" y="1115527"/>
                  </a:lnTo>
                  <a:lnTo>
                    <a:pt x="0" y="1115527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270933" cy="116315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 rot="-10800000">
            <a:off x="17754349" y="4573111"/>
            <a:ext cx="1028700" cy="1048907"/>
            <a:chOff x="0" y="0"/>
            <a:chExt cx="270933" cy="276255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270933" cy="276255"/>
            </a:xfrm>
            <a:custGeom>
              <a:avLst/>
              <a:gdLst/>
              <a:ahLst/>
              <a:cxnLst/>
              <a:rect l="l" t="t" r="r" b="b"/>
              <a:pathLst>
                <a:path w="270933" h="276255">
                  <a:moveTo>
                    <a:pt x="0" y="0"/>
                  </a:moveTo>
                  <a:lnTo>
                    <a:pt x="270933" y="0"/>
                  </a:lnTo>
                  <a:lnTo>
                    <a:pt x="270933" y="276255"/>
                  </a:lnTo>
                  <a:lnTo>
                    <a:pt x="0" y="276255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100000">
                  <a:srgbClr val="3533CD">
                    <a:alpha val="100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GB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270933" cy="3238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15380614" y="1028700"/>
            <a:ext cx="1878686" cy="469671"/>
          </a:xfrm>
          <a:custGeom>
            <a:avLst/>
            <a:gdLst/>
            <a:ahLst/>
            <a:cxnLst/>
            <a:rect l="l" t="t" r="r" b="b"/>
            <a:pathLst>
              <a:path w="1878686" h="469671">
                <a:moveTo>
                  <a:pt x="0" y="0"/>
                </a:moveTo>
                <a:lnTo>
                  <a:pt x="1878686" y="0"/>
                </a:lnTo>
                <a:lnTo>
                  <a:pt x="1878686" y="469671"/>
                </a:lnTo>
                <a:lnTo>
                  <a:pt x="0" y="46967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alphaModFix amt="69000"/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pic>
        <p:nvPicPr>
          <p:cNvPr id="26" name="Audio 25">
            <a:hlinkClick r:id="" action="ppaction://media"/>
            <a:extLst>
              <a:ext uri="{FF2B5EF4-FFF2-40B4-BE49-F238E27FC236}">
                <a16:creationId xmlns:a16="http://schemas.microsoft.com/office/drawing/2014/main" id="{CA0F2F81-F19F-BD59-8B7F-7B47B1F755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rcRect l="-266612" t="-266612" r="-266612" b="-266612"/>
          <a:stretch>
            <a:fillRect/>
          </a:stretch>
        </p:blipFill>
        <p:spPr>
          <a:xfrm>
            <a:off x="15078456" y="7077456"/>
            <a:ext cx="3086100" cy="3086100"/>
          </a:xfrm>
          <a:prstGeom prst="ellips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698"/>
    </mc:Choice>
    <mc:Fallback xmlns="">
      <p:transition spd="slow" advTm="186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Custom</PresentationFormat>
  <Paragraphs>59</Paragraphs>
  <Slides>8</Slides>
  <Notes>1</Notes>
  <HiddenSlides>0</HiddenSlides>
  <MMClips>7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0" baseType="lpstr">
      <vt:lpstr>Archivo Black</vt:lpstr>
      <vt:lpstr>Poppins</vt:lpstr>
      <vt:lpstr>Calibri</vt:lpstr>
      <vt:lpstr>Poppins Italics</vt:lpstr>
      <vt:lpstr>Aptos</vt:lpstr>
      <vt:lpstr>Canva Sans</vt:lpstr>
      <vt:lpstr>League Spartan</vt:lpstr>
      <vt:lpstr>Canva Sans Bold</vt:lpstr>
      <vt:lpstr>Poppins Bold</vt:lpstr>
      <vt:lpstr>Roboto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AWS Migration</dc:title>
  <cp:lastModifiedBy>Tatenda Manyepa</cp:lastModifiedBy>
  <cp:revision>1</cp:revision>
  <dcterms:created xsi:type="dcterms:W3CDTF">2006-08-16T00:00:00Z</dcterms:created>
  <dcterms:modified xsi:type="dcterms:W3CDTF">2025-04-04T17:16:35Z</dcterms:modified>
  <dc:identifier>DAGjaqUq_KA</dc:identifier>
</cp:coreProperties>
</file>